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8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61" r:id="rId13"/>
    <p:sldId id="264" r:id="rId14"/>
    <p:sldId id="263" r:id="rId15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KoPubWorldDotum_Pro Bold" pitchFamily="2" charset="-127"/>
      <p:bold r:id="rId18"/>
    </p:embeddedFont>
    <p:embeddedFont>
      <p:font typeface="KOPUBWORLDDOTUM_PRO LIGHT" pitchFamily="2" charset="-127"/>
      <p:regular r:id="rId19"/>
    </p:embeddedFont>
    <p:embeddedFont>
      <p:font typeface="KOPUBWORLDDOTUM_PRO MEDIUM" pitchFamily="2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2021. 5. 31.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108503" y="3198167"/>
            <a:ext cx="9819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Improvement of context-based meaning selection using Bi-Sent2Vec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1310013" y="2558065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1310013" y="2538857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미리내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한국어 교육 플랫폼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0C87B-76E0-3C48-BC02-FFE0EA7811B3}"/>
              </a:ext>
            </a:extLst>
          </p:cNvPr>
          <p:cNvSpPr txBox="1"/>
          <p:nvPr/>
        </p:nvSpPr>
        <p:spPr>
          <a:xfrm>
            <a:off x="7031420" y="5805979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캡스톤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디자인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컴퓨터공학과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2015104203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이예준</a:t>
            </a:r>
            <a:endParaRPr lang="en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314289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822C-48AC-6A4A-BE22-BC2328EB9FDA}"/>
              </a:ext>
            </a:extLst>
          </p:cNvPr>
          <p:cNvSpPr txBox="1"/>
          <p:nvPr/>
        </p:nvSpPr>
        <p:spPr>
          <a:xfrm>
            <a:off x="559374" y="122609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반영 결과 </a:t>
            </a:r>
            <a:r>
              <a:rPr lang="en-US" altLang="ko-KR" dirty="0"/>
              <a:t>1</a:t>
            </a:r>
            <a:endParaRPr lang="en-KR" dirty="0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AB1A9DFC-E148-7345-811B-ED1967DFD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25" y="1667317"/>
            <a:ext cx="5078248" cy="29884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2C1BD86-B02E-4649-9CA1-86B00AA9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80" y="4689149"/>
            <a:ext cx="3695700" cy="17907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B4B95C4-26BC-1A45-BADD-2E6F82FB1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97" y="4714911"/>
            <a:ext cx="3416300" cy="1828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5875C9-C4F9-7543-859F-A3FB93347F32}"/>
              </a:ext>
            </a:extLst>
          </p:cNvPr>
          <p:cNvSpPr/>
          <p:nvPr/>
        </p:nvSpPr>
        <p:spPr>
          <a:xfrm>
            <a:off x="1472981" y="4946799"/>
            <a:ext cx="2478910" cy="318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D312EE-21FA-0A4A-85B9-FF58363C435D}"/>
              </a:ext>
            </a:extLst>
          </p:cNvPr>
          <p:cNvSpPr/>
          <p:nvPr/>
        </p:nvSpPr>
        <p:spPr>
          <a:xfrm>
            <a:off x="6106051" y="4985321"/>
            <a:ext cx="2123550" cy="318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695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314289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822C-48AC-6A4A-BE22-BC2328EB9FDA}"/>
              </a:ext>
            </a:extLst>
          </p:cNvPr>
          <p:cNvSpPr txBox="1"/>
          <p:nvPr/>
        </p:nvSpPr>
        <p:spPr>
          <a:xfrm>
            <a:off x="559374" y="122609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반영 결과 </a:t>
            </a:r>
            <a:r>
              <a:rPr lang="en-US" altLang="ko-KR" dirty="0"/>
              <a:t>2</a:t>
            </a:r>
            <a:endParaRPr lang="en-KR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8B48BEF-0743-934B-AF4F-DEA9EA58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1706035"/>
            <a:ext cx="4438650" cy="290936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5664FAE-82AF-2240-9576-84700DA63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5" y="4629330"/>
            <a:ext cx="5473700" cy="2133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5875C9-C4F9-7543-859F-A3FB93347F32}"/>
              </a:ext>
            </a:extLst>
          </p:cNvPr>
          <p:cNvSpPr/>
          <p:nvPr/>
        </p:nvSpPr>
        <p:spPr>
          <a:xfrm>
            <a:off x="2714624" y="4833351"/>
            <a:ext cx="3454947" cy="318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D312EE-21FA-0A4A-85B9-FF58363C435D}"/>
              </a:ext>
            </a:extLst>
          </p:cNvPr>
          <p:cNvSpPr/>
          <p:nvPr/>
        </p:nvSpPr>
        <p:spPr>
          <a:xfrm>
            <a:off x="2714623" y="6062832"/>
            <a:ext cx="3276273" cy="318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5975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1</a:t>
            </a:r>
            <a:endParaRPr lang="ko-KR" altLang="en-US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향후 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276345" y="2484046"/>
            <a:ext cx="4144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추가적인 예시 문장들을 통해 성능 강화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FF7CF-D8B5-498D-94C7-188252370E53}"/>
              </a:ext>
            </a:extLst>
          </p:cNvPr>
          <p:cNvSpPr/>
          <p:nvPr/>
        </p:nvSpPr>
        <p:spPr>
          <a:xfrm>
            <a:off x="3569487" y="352534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D62FD-93E9-42E5-9A1B-AF97802BB6B2}"/>
              </a:ext>
            </a:extLst>
          </p:cNvPr>
          <p:cNvSpPr/>
          <p:nvPr/>
        </p:nvSpPr>
        <p:spPr>
          <a:xfrm>
            <a:off x="3020287" y="3466038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lang="en-US" altLang="ko-KR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</a:t>
            </a:r>
            <a:endParaRPr lang="ko-KR" altLang="en-US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41F08B-C069-4545-B206-875162ED7E9E}"/>
              </a:ext>
            </a:extLst>
          </p:cNvPr>
          <p:cNvSpPr/>
          <p:nvPr/>
        </p:nvSpPr>
        <p:spPr>
          <a:xfrm>
            <a:off x="3569487" y="484782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0ECF163-058E-4954-9C04-7029A48A2617}"/>
              </a:ext>
            </a:extLst>
          </p:cNvPr>
          <p:cNvSpPr/>
          <p:nvPr/>
        </p:nvSpPr>
        <p:spPr>
          <a:xfrm>
            <a:off x="3020287" y="4798905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lang="en-US" altLang="ko-KR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3</a:t>
            </a:r>
            <a:endParaRPr lang="ko-KR" altLang="en-US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421AF-E755-3047-BF59-3A3864B4BF1B}"/>
              </a:ext>
            </a:extLst>
          </p:cNvPr>
          <p:cNvSpPr txBox="1"/>
          <p:nvPr/>
        </p:nvSpPr>
        <p:spPr>
          <a:xfrm>
            <a:off x="4276345" y="3829252"/>
            <a:ext cx="2314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CM &amp; TM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비율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7698C4-2BAD-E142-98BD-1BDC8BF5C856}"/>
              </a:ext>
            </a:extLst>
          </p:cNvPr>
          <p:cNvSpPr txBox="1"/>
          <p:nvPr/>
        </p:nvSpPr>
        <p:spPr>
          <a:xfrm>
            <a:off x="4278750" y="5148050"/>
            <a:ext cx="4538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Preparing demo &amp;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Modulizing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process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72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699288" y="3165931"/>
            <a:ext cx="2815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감사합니다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866084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86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미리내</a:t>
            </a:r>
            <a:endParaRPr lang="ko-KR" altLang="en-US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Q &amp; A</a:t>
            </a:r>
            <a:endParaRPr lang="ko-KR" altLang="en-US" sz="4400" b="1" spc="600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4791505" cy="830997"/>
            <a:chOff x="3403338" y="2598003"/>
            <a:chExt cx="4791505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099882" cy="830997"/>
              <a:chOff x="3403338" y="2598003"/>
              <a:chExt cx="2099882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74947"/>
                <a:ext cx="13211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프로젝트 목표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1740809" cy="830997"/>
              <a:chOff x="6454034" y="2598003"/>
              <a:chExt cx="1740809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9621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진행 상황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8CA84-006B-484A-8754-1324C45CC9BF}"/>
              </a:ext>
            </a:extLst>
          </p:cNvPr>
          <p:cNvGrpSpPr/>
          <p:nvPr/>
        </p:nvGrpSpPr>
        <p:grpSpPr>
          <a:xfrm>
            <a:off x="3430943" y="3975509"/>
            <a:ext cx="1740809" cy="830997"/>
            <a:chOff x="3403338" y="2598003"/>
            <a:chExt cx="1740809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E7C0A-107D-42CB-B9CD-E10345F601C6}"/>
                </a:ext>
              </a:extLst>
            </p:cNvPr>
            <p:cNvSpPr txBox="1"/>
            <p:nvPr/>
          </p:nvSpPr>
          <p:spPr>
            <a:xfrm>
              <a:off x="4182024" y="2667984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향후 계획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561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current </a:t>
            </a:r>
            <a:r>
              <a:rPr lang="en-US" altLang="ko-KR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issue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in </a:t>
            </a:r>
            <a:r>
              <a:rPr lang="en-US" altLang="ko-KR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context-based meaning selection 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BEF96-4D28-744A-B231-41A574441B26}"/>
              </a:ext>
            </a:extLst>
          </p:cNvPr>
          <p:cNvSpPr txBox="1"/>
          <p:nvPr/>
        </p:nvSpPr>
        <p:spPr>
          <a:xfrm>
            <a:off x="1267208" y="199602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한 문장에 동음이의어가 존재하는 경우</a:t>
            </a:r>
            <a:endParaRPr lang="en-KR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6E3FEA7-3152-F04F-834A-AF04F0B3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532" y="2824131"/>
            <a:ext cx="6667500" cy="1651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FEE67C-AD48-FA44-9ACD-FB1158FD6881}"/>
              </a:ext>
            </a:extLst>
          </p:cNvPr>
          <p:cNvSpPr/>
          <p:nvPr/>
        </p:nvSpPr>
        <p:spPr>
          <a:xfrm>
            <a:off x="2796985" y="4170330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1CAAFA-4772-B640-8027-2385C26E3F1F}"/>
              </a:ext>
            </a:extLst>
          </p:cNvPr>
          <p:cNvSpPr/>
          <p:nvPr/>
        </p:nvSpPr>
        <p:spPr>
          <a:xfrm>
            <a:off x="5527606" y="4170329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6615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351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how to solve the </a:t>
            </a:r>
            <a:r>
              <a:rPr lang="en-US" altLang="ko-KR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current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issue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6E3FEA7-3152-F04F-834A-AF04F0B3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64" y="1778000"/>
            <a:ext cx="6667500" cy="1651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FEE67C-AD48-FA44-9ACD-FB1158FD6881}"/>
              </a:ext>
            </a:extLst>
          </p:cNvPr>
          <p:cNvSpPr/>
          <p:nvPr/>
        </p:nvSpPr>
        <p:spPr>
          <a:xfrm>
            <a:off x="2840707" y="3124198"/>
            <a:ext cx="811904" cy="304801"/>
          </a:xfrm>
          <a:prstGeom prst="ellipse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1CAAFA-4772-B640-8027-2385C26E3F1F}"/>
              </a:ext>
            </a:extLst>
          </p:cNvPr>
          <p:cNvSpPr/>
          <p:nvPr/>
        </p:nvSpPr>
        <p:spPr>
          <a:xfrm>
            <a:off x="5522462" y="3124199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6DA0A72-E3DF-4F42-9FB1-A27A875C8FD0}"/>
              </a:ext>
            </a:extLst>
          </p:cNvPr>
          <p:cNvSpPr/>
          <p:nvPr/>
        </p:nvSpPr>
        <p:spPr>
          <a:xfrm>
            <a:off x="2929836" y="2398112"/>
            <a:ext cx="130229" cy="369332"/>
          </a:xfrm>
          <a:prstGeom prst="leftBracket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65F18484-2BCF-BE4E-AC26-29A663B0C2DC}"/>
              </a:ext>
            </a:extLst>
          </p:cNvPr>
          <p:cNvSpPr/>
          <p:nvPr/>
        </p:nvSpPr>
        <p:spPr>
          <a:xfrm>
            <a:off x="3595284" y="2398112"/>
            <a:ext cx="130229" cy="369332"/>
          </a:xfrm>
          <a:prstGeom prst="leftBracket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CB92B2EE-6A32-8241-9F64-8E3D0AD45EAB}"/>
              </a:ext>
            </a:extLst>
          </p:cNvPr>
          <p:cNvSpPr/>
          <p:nvPr/>
        </p:nvSpPr>
        <p:spPr>
          <a:xfrm>
            <a:off x="5215342" y="2398113"/>
            <a:ext cx="145098" cy="369331"/>
          </a:xfrm>
          <a:prstGeom prst="rightBracket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00B050"/>
              </a:solidFill>
            </a:endParaRP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135047FB-A2AD-3345-BC1C-C3C0A62BD017}"/>
              </a:ext>
            </a:extLst>
          </p:cNvPr>
          <p:cNvSpPr/>
          <p:nvPr/>
        </p:nvSpPr>
        <p:spPr>
          <a:xfrm>
            <a:off x="7680018" y="2398113"/>
            <a:ext cx="145098" cy="369331"/>
          </a:xfrm>
          <a:prstGeom prst="rightBracket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BD36A8-41D6-9A4D-A995-29757EA447E0}"/>
              </a:ext>
            </a:extLst>
          </p:cNvPr>
          <p:cNvCxnSpPr/>
          <p:nvPr/>
        </p:nvCxnSpPr>
        <p:spPr>
          <a:xfrm>
            <a:off x="2929836" y="3037490"/>
            <a:ext cx="612150" cy="546538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309CDA-1ABA-E54A-81DC-0386FC96293A}"/>
              </a:ext>
            </a:extLst>
          </p:cNvPr>
          <p:cNvCxnSpPr>
            <a:cxnSpLocks/>
          </p:cNvCxnSpPr>
          <p:nvPr/>
        </p:nvCxnSpPr>
        <p:spPr>
          <a:xfrm flipH="1">
            <a:off x="2929836" y="3037489"/>
            <a:ext cx="517558" cy="54653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EBAA77-4083-8B47-B364-80243F90AE74}"/>
              </a:ext>
            </a:extLst>
          </p:cNvPr>
          <p:cNvCxnSpPr>
            <a:cxnSpLocks/>
          </p:cNvCxnSpPr>
          <p:nvPr/>
        </p:nvCxnSpPr>
        <p:spPr>
          <a:xfrm>
            <a:off x="3230448" y="3428999"/>
            <a:ext cx="5463" cy="891350"/>
          </a:xfrm>
          <a:prstGeom prst="line">
            <a:avLst/>
          </a:prstGeom>
          <a:ln w="127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440509-1335-7440-B35F-F0B61D529003}"/>
              </a:ext>
            </a:extLst>
          </p:cNvPr>
          <p:cNvSpPr txBox="1"/>
          <p:nvPr/>
        </p:nvSpPr>
        <p:spPr>
          <a:xfrm>
            <a:off x="2937796" y="4433019"/>
            <a:ext cx="65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boat</a:t>
            </a:r>
          </a:p>
        </p:txBody>
      </p:sp>
    </p:spTree>
    <p:extLst>
      <p:ext uri="{BB962C8B-B14F-4D97-AF65-F5344CB8AC3E}">
        <p14:creationId xmlns:p14="http://schemas.microsoft.com/office/powerpoint/2010/main" val="414959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314289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822C-48AC-6A4A-BE22-BC2328EB9FDA}"/>
              </a:ext>
            </a:extLst>
          </p:cNvPr>
          <p:cNvSpPr txBox="1"/>
          <p:nvPr/>
        </p:nvSpPr>
        <p:spPr>
          <a:xfrm>
            <a:off x="559374" y="1226094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</a:t>
            </a:r>
            <a:r>
              <a:rPr lang="en-US" altLang="ko-KR" dirty="0"/>
              <a:t>4</a:t>
            </a:r>
            <a:r>
              <a:rPr lang="ko-KR" altLang="en-US" dirty="0"/>
              <a:t>월 결과</a:t>
            </a:r>
            <a:endParaRPr lang="en-KR" dirty="0"/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1E0736B-F714-4046-9797-6DD7B09C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9" y="1832158"/>
            <a:ext cx="10004945" cy="41970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9FD20C3-D11A-D047-A2A6-BC845EDDF3A8}"/>
              </a:ext>
            </a:extLst>
          </p:cNvPr>
          <p:cNvSpPr/>
          <p:nvPr/>
        </p:nvSpPr>
        <p:spPr>
          <a:xfrm>
            <a:off x="3468414" y="3815255"/>
            <a:ext cx="637012" cy="33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F8F089-B511-9249-B97D-1C5AF5970F3F}"/>
              </a:ext>
            </a:extLst>
          </p:cNvPr>
          <p:cNvCxnSpPr/>
          <p:nvPr/>
        </p:nvCxnSpPr>
        <p:spPr>
          <a:xfrm>
            <a:off x="4193628" y="3668110"/>
            <a:ext cx="8723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658E6A-BEA6-E047-99D7-F02B7596026F}"/>
              </a:ext>
            </a:extLst>
          </p:cNvPr>
          <p:cNvCxnSpPr>
            <a:cxnSpLocks/>
          </p:cNvCxnSpPr>
          <p:nvPr/>
        </p:nvCxnSpPr>
        <p:spPr>
          <a:xfrm>
            <a:off x="2128345" y="3668110"/>
            <a:ext cx="10878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64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314289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822C-48AC-6A4A-BE22-BC2328EB9FDA}"/>
              </a:ext>
            </a:extLst>
          </p:cNvPr>
          <p:cNvSpPr txBox="1"/>
          <p:nvPr/>
        </p:nvSpPr>
        <p:spPr>
          <a:xfrm>
            <a:off x="557400" y="1832159"/>
            <a:ext cx="1083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</a:t>
            </a:r>
            <a:r>
              <a:rPr lang="en-US" dirty="0"/>
              <a:t>Context vector (‘</a:t>
            </a:r>
            <a:r>
              <a:rPr lang="ko-KR" altLang="en-US" dirty="0"/>
              <a:t>위</a:t>
            </a:r>
            <a:r>
              <a:rPr lang="en-US" altLang="ko-KR" dirty="0"/>
              <a:t>’,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에서</a:t>
            </a:r>
            <a:r>
              <a:rPr lang="en-US" altLang="ko-KR" dirty="0"/>
              <a:t>’,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를</a:t>
            </a:r>
            <a:r>
              <a:rPr lang="en-US" altLang="ko-KR" dirty="0"/>
              <a:t>’,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먹</a:t>
            </a:r>
            <a:r>
              <a:rPr lang="en-US" altLang="ko-KR" dirty="0"/>
              <a:t>’</a:t>
            </a:r>
            <a:r>
              <a:rPr lang="en-US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M vector (‘pear’, ‘boat’, ‘stomach’, … </a:t>
            </a:r>
            <a:r>
              <a:rPr lang="ko-KR" altLang="en-US" dirty="0"/>
              <a:t>등 </a:t>
            </a:r>
            <a:r>
              <a:rPr lang="en-US" altLang="ko-KR" dirty="0"/>
              <a:t>target</a:t>
            </a:r>
            <a:r>
              <a:rPr lang="ko-KR" altLang="en-US" dirty="0"/>
              <a:t>의 </a:t>
            </a:r>
            <a:r>
              <a:rPr lang="ko-KR" altLang="en-US" dirty="0" err="1"/>
              <a:t>영단어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1FE0F-0084-0E40-ACF8-316621EA24DA}"/>
              </a:ext>
            </a:extLst>
          </p:cNvPr>
          <p:cNvSpPr txBox="1"/>
          <p:nvPr/>
        </p:nvSpPr>
        <p:spPr>
          <a:xfrm>
            <a:off x="557400" y="3897441"/>
            <a:ext cx="11478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부사격조사</a:t>
            </a:r>
            <a:r>
              <a:rPr lang="en-US" altLang="ko-KR" dirty="0"/>
              <a:t>(-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에서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 err="1"/>
              <a:t>로서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나 </a:t>
            </a:r>
            <a:r>
              <a:rPr lang="ko-KR" altLang="en-US" dirty="0" err="1"/>
              <a:t>접속조사</a:t>
            </a:r>
            <a:r>
              <a:rPr lang="en-US" altLang="ko-KR" dirty="0"/>
              <a:t>(-</a:t>
            </a:r>
            <a:r>
              <a:rPr lang="ko-KR" altLang="en-US" dirty="0"/>
              <a:t>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과 등</a:t>
            </a:r>
            <a:r>
              <a:rPr lang="en-US" altLang="ko-KR" dirty="0"/>
              <a:t>)</a:t>
            </a:r>
            <a:r>
              <a:rPr lang="ko-KR" altLang="en-US" dirty="0"/>
              <a:t>에 따른 가변적인 </a:t>
            </a:r>
            <a:r>
              <a:rPr lang="en-US" altLang="ko-KR" dirty="0"/>
              <a:t>Context vector</a:t>
            </a:r>
            <a:r>
              <a:rPr lang="ko-KR" altLang="en-US" dirty="0"/>
              <a:t> </a:t>
            </a:r>
            <a:r>
              <a:rPr lang="en-US" altLang="ko-KR" dirty="0"/>
              <a:t>window-size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서술부 우선 결정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Translation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전체 영어 문장 완성형 벡터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score </a:t>
            </a:r>
            <a:r>
              <a:rPr lang="ko-KR" altLang="en-US" dirty="0"/>
              <a:t>평균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601BE-5392-2546-AACD-EE94C2D27D70}"/>
              </a:ext>
            </a:extLst>
          </p:cNvPr>
          <p:cNvSpPr txBox="1"/>
          <p:nvPr/>
        </p:nvSpPr>
        <p:spPr>
          <a:xfrm>
            <a:off x="5602014" y="2774731"/>
            <a:ext cx="590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+</a:t>
            </a:r>
            <a:r>
              <a:rPr lang="ko-KR" altLang="en-US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604404-C250-1C4B-938B-FB0BC010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5117012"/>
            <a:ext cx="9436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9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314289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822C-48AC-6A4A-BE22-BC2328EB9FDA}"/>
              </a:ext>
            </a:extLst>
          </p:cNvPr>
          <p:cNvSpPr txBox="1"/>
          <p:nvPr/>
        </p:nvSpPr>
        <p:spPr>
          <a:xfrm>
            <a:off x="559374" y="122609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반영 결과 </a:t>
            </a:r>
            <a:r>
              <a:rPr lang="en-US" altLang="ko-KR" dirty="0"/>
              <a:t>1</a:t>
            </a:r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9C93F-3C63-1D47-A5B6-714473B33F38}"/>
              </a:ext>
            </a:extLst>
          </p:cNvPr>
          <p:cNvSpPr txBox="1"/>
          <p:nvPr/>
        </p:nvSpPr>
        <p:spPr>
          <a:xfrm>
            <a:off x="5528442" y="2888734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</a:t>
            </a:r>
            <a:endParaRPr lang="en-KR" dirty="0">
              <a:solidFill>
                <a:srgbClr val="FF0000"/>
              </a:solidFill>
            </a:endParaRP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18FF0AF6-7E9A-2B49-B029-91CCBDCB0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86" y="1706035"/>
            <a:ext cx="4984750" cy="297287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F8C5D03-E0C3-3648-AD7E-7CA10583E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0" y="4993238"/>
            <a:ext cx="4965700" cy="17018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62CD1F5-BD97-184D-8475-1CFF9BC0A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33" y="5005938"/>
            <a:ext cx="4483100" cy="1689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15E944-2E96-EB4A-AF89-411C4D24BFAC}"/>
              </a:ext>
            </a:extLst>
          </p:cNvPr>
          <p:cNvSpPr/>
          <p:nvPr/>
        </p:nvSpPr>
        <p:spPr>
          <a:xfrm>
            <a:off x="838779" y="5297369"/>
            <a:ext cx="2530953" cy="136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AC1AC9-8139-694F-8C45-A4D48052871D}"/>
              </a:ext>
            </a:extLst>
          </p:cNvPr>
          <p:cNvSpPr/>
          <p:nvPr/>
        </p:nvSpPr>
        <p:spPr>
          <a:xfrm>
            <a:off x="6163733" y="5281991"/>
            <a:ext cx="2150534" cy="152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663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314289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822C-48AC-6A4A-BE22-BC2328EB9FDA}"/>
              </a:ext>
            </a:extLst>
          </p:cNvPr>
          <p:cNvSpPr txBox="1"/>
          <p:nvPr/>
        </p:nvSpPr>
        <p:spPr>
          <a:xfrm>
            <a:off x="559374" y="122609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반영 결과 </a:t>
            </a:r>
            <a:r>
              <a:rPr lang="en-US" altLang="ko-KR" dirty="0"/>
              <a:t>2</a:t>
            </a:r>
            <a:endParaRPr lang="en-KR" dirty="0"/>
          </a:p>
        </p:txBody>
      </p:sp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CCB50C0-7467-8841-B2F2-F3D928CD1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54" y="1802358"/>
            <a:ext cx="7145867" cy="271884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3ED3639-97EB-1E47-900B-22F9A0F7B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39" y="4728136"/>
            <a:ext cx="5658756" cy="20218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5875C9-C4F9-7543-859F-A3FB93347F32}"/>
              </a:ext>
            </a:extLst>
          </p:cNvPr>
          <p:cNvSpPr/>
          <p:nvPr/>
        </p:nvSpPr>
        <p:spPr>
          <a:xfrm>
            <a:off x="2692003" y="5265885"/>
            <a:ext cx="4045127" cy="318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D312EE-21FA-0A4A-85B9-FF58363C435D}"/>
              </a:ext>
            </a:extLst>
          </p:cNvPr>
          <p:cNvSpPr/>
          <p:nvPr/>
        </p:nvSpPr>
        <p:spPr>
          <a:xfrm>
            <a:off x="2692003" y="6384404"/>
            <a:ext cx="3961045" cy="318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597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314289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822C-48AC-6A4A-BE22-BC2328EB9FDA}"/>
              </a:ext>
            </a:extLst>
          </p:cNvPr>
          <p:cNvSpPr txBox="1"/>
          <p:nvPr/>
        </p:nvSpPr>
        <p:spPr>
          <a:xfrm>
            <a:off x="557400" y="1832159"/>
            <a:ext cx="105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Sliding</a:t>
            </a:r>
            <a:r>
              <a:rPr lang="ko-KR" altLang="en-US" b="1" dirty="0"/>
              <a:t> </a:t>
            </a:r>
            <a:r>
              <a:rPr lang="en-US" altLang="ko-KR" b="1" dirty="0"/>
              <a:t>window</a:t>
            </a:r>
            <a:r>
              <a:rPr lang="ko-KR" altLang="en-US" b="1" dirty="0"/>
              <a:t> </a:t>
            </a:r>
            <a:r>
              <a:rPr lang="en-US" altLang="ko-KR" b="1" dirty="0"/>
              <a:t>method</a:t>
            </a:r>
            <a:r>
              <a:rPr lang="ko-KR" altLang="en-US" dirty="0"/>
              <a:t>로 찾고자 하는 문맥 부분과 가장 유사한 영어 </a:t>
            </a:r>
            <a:r>
              <a:rPr lang="en-US" altLang="ko-KR" dirty="0"/>
              <a:t>Translation </a:t>
            </a:r>
            <a:r>
              <a:rPr lang="en-US" altLang="ko-KR" b="1" dirty="0"/>
              <a:t>part</a:t>
            </a:r>
            <a:r>
              <a:rPr lang="ko-KR" altLang="en-US" dirty="0" err="1"/>
              <a:t>를</a:t>
            </a:r>
            <a:r>
              <a:rPr lang="ko-KR" altLang="en-US" dirty="0"/>
              <a:t> 찾는다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C18F1-AD9D-AF40-BB2F-8C52BDF16CFF}"/>
              </a:ext>
            </a:extLst>
          </p:cNvPr>
          <p:cNvSpPr txBox="1"/>
          <p:nvPr/>
        </p:nvSpPr>
        <p:spPr>
          <a:xfrm>
            <a:off x="367862" y="1304057"/>
            <a:ext cx="723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-US" altLang="ko-KR" b="1" dirty="0"/>
              <a:t>Translation vector (</a:t>
            </a:r>
            <a:r>
              <a:rPr lang="ko-KR" altLang="en-US" b="1" dirty="0"/>
              <a:t>전체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altLang="ko-KR" b="1" dirty="0"/>
              <a:t>Translation vector (</a:t>
            </a:r>
            <a:r>
              <a:rPr lang="ko-KR" altLang="en-US" b="1" dirty="0">
                <a:solidFill>
                  <a:srgbClr val="FF0000"/>
                </a:solidFill>
              </a:rPr>
              <a:t>부분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ko-KR" altLang="en-US" b="1" dirty="0" err="1"/>
              <a:t>으로</a:t>
            </a:r>
            <a:r>
              <a:rPr lang="ko-KR" altLang="en-US" b="1" dirty="0"/>
              <a:t> 변경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870B6-0316-8547-BF6A-50BC413C7D57}"/>
              </a:ext>
            </a:extLst>
          </p:cNvPr>
          <p:cNvSpPr txBox="1"/>
          <p:nvPr/>
        </p:nvSpPr>
        <p:spPr>
          <a:xfrm>
            <a:off x="956442" y="230172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 2</a:t>
            </a:r>
            <a:r>
              <a:rPr lang="ko-KR" altLang="en-US" dirty="0"/>
              <a:t>번째 </a:t>
            </a:r>
            <a:r>
              <a:rPr lang="en-US" altLang="ko-KR" dirty="0"/>
              <a:t>‘</a:t>
            </a:r>
            <a:r>
              <a:rPr lang="ko-KR" altLang="en-US" dirty="0"/>
              <a:t>배</a:t>
            </a:r>
            <a:r>
              <a:rPr lang="en-US" altLang="ko-KR" dirty="0"/>
              <a:t>’</a:t>
            </a:r>
            <a:r>
              <a:rPr lang="ko-KR" altLang="en-US" dirty="0" err="1"/>
              <a:t>를</a:t>
            </a:r>
            <a:r>
              <a:rPr lang="ko-KR" altLang="en-US" dirty="0"/>
              <a:t> 찾는 경우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BE0673AC-2B71-AE4D-B13F-DA43600A0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15" y="2812816"/>
            <a:ext cx="6265917" cy="36873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D9FF69-735D-7442-AD91-73CDB8E1D099}"/>
              </a:ext>
            </a:extLst>
          </p:cNvPr>
          <p:cNvSpPr/>
          <p:nvPr/>
        </p:nvSpPr>
        <p:spPr>
          <a:xfrm>
            <a:off x="4889284" y="4172809"/>
            <a:ext cx="1479986" cy="318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9140D1-7D66-ED4C-89C9-4E53AF63C25A}"/>
              </a:ext>
            </a:extLst>
          </p:cNvPr>
          <p:cNvSpPr/>
          <p:nvPr/>
        </p:nvSpPr>
        <p:spPr>
          <a:xfrm>
            <a:off x="4889283" y="5927833"/>
            <a:ext cx="660179" cy="178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BB396D-6A7B-0443-B34F-59AB5E57DD5B}"/>
              </a:ext>
            </a:extLst>
          </p:cNvPr>
          <p:cNvCxnSpPr/>
          <p:nvPr/>
        </p:nvCxnSpPr>
        <p:spPr>
          <a:xfrm flipV="1">
            <a:off x="5549462" y="4491423"/>
            <a:ext cx="3752193" cy="143641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69709C-96FB-F640-9C71-48AE41A95F70}"/>
              </a:ext>
            </a:extLst>
          </p:cNvPr>
          <p:cNvSpPr txBox="1"/>
          <p:nvPr/>
        </p:nvSpPr>
        <p:spPr>
          <a:xfrm>
            <a:off x="9301655" y="4312746"/>
            <a:ext cx="2744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아래 </a:t>
            </a:r>
            <a:r>
              <a:rPr lang="en-US" altLang="ko-KR" sz="1600" dirty="0"/>
              <a:t>translation</a:t>
            </a:r>
            <a:r>
              <a:rPr lang="ko-KR" altLang="en-US" sz="1600" dirty="0"/>
              <a:t>을 탐색하는</a:t>
            </a:r>
            <a:endParaRPr lang="en-US" altLang="ko-KR" sz="1600" dirty="0"/>
          </a:p>
          <a:p>
            <a:r>
              <a:rPr lang="en-US" altLang="ko-KR" sz="1600" dirty="0"/>
              <a:t>Window</a:t>
            </a:r>
            <a:r>
              <a:rPr lang="ko-KR" altLang="en-US" sz="1600" dirty="0"/>
              <a:t> </a:t>
            </a:r>
            <a:r>
              <a:rPr lang="en-US" altLang="ko-KR" sz="1600" dirty="0"/>
              <a:t>size</a:t>
            </a:r>
            <a:r>
              <a:rPr lang="ko-KR" altLang="en-US" sz="1600" dirty="0"/>
              <a:t>는 </a:t>
            </a:r>
            <a:r>
              <a:rPr lang="en-US" altLang="ko-KR" sz="1600" dirty="0"/>
              <a:t>3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고정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284435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252</Words>
  <Application>Microsoft Macintosh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KoPubWorldDotum_Pro Bold</vt:lpstr>
      <vt:lpstr>KOPUBWORLDDOTUM_PRO MEDIUM</vt:lpstr>
      <vt:lpstr>Arial</vt:lpstr>
      <vt:lpstr>맑은 고딕</vt:lpstr>
      <vt:lpstr>KOPUBWORLDDOTUM_PRO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이예준</cp:lastModifiedBy>
  <cp:revision>51</cp:revision>
  <dcterms:created xsi:type="dcterms:W3CDTF">2020-01-03T14:16:53Z</dcterms:created>
  <dcterms:modified xsi:type="dcterms:W3CDTF">2021-05-31T12:16:52Z</dcterms:modified>
</cp:coreProperties>
</file>